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34.xml" ContentType="application/vnd.openxmlformats-officedocument.presentationml.notesSlide+xml"/>
  <Override PartName="/ppt/notesSlides/_rels/notesSlide34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4.jpeg" ContentType="image/jpeg"/>
  <Override PartName="/ppt/media/image6.png" ContentType="image/png"/>
  <Override PartName="/ppt/media/image7.jpeg" ContentType="image/jpeg"/>
  <Override PartName="/ppt/media/image31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17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54.png" ContentType="image/png"/>
  <Override PartName="/ppt/media/image22.jpeg" ContentType="image/jpeg"/>
  <Override PartName="/ppt/media/image23.png" ContentType="image/png"/>
  <Override PartName="/ppt/media/image47.jpeg" ContentType="image/jpeg"/>
  <Override PartName="/ppt/media/image24.png" ContentType="image/png"/>
  <Override PartName="/ppt/media/image25.jpeg" ContentType="image/jpeg"/>
  <Override PartName="/ppt/media/image27.png" ContentType="image/png"/>
  <Override PartName="/ppt/media/image26.jpeg" ContentType="image/jpeg"/>
  <Override PartName="/ppt/media/image29.jpeg" ContentType="image/jpeg"/>
  <Override PartName="/ppt/media/image30.jpeg" ContentType="image/jpeg"/>
  <Override PartName="/ppt/media/image32.png" ContentType="image/png"/>
  <Override PartName="/ppt/media/image33.jpeg" ContentType="image/jpeg"/>
  <Override PartName="/ppt/media/image36.jpeg" ContentType="image/jpeg"/>
  <Override PartName="/ppt/media/hdphoto1.wdp" ContentType="image/vnd.ms-photo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8.png" ContentType="image/png"/>
  <Override PartName="/ppt/media/image49.jpeg" ContentType="image/jpeg"/>
  <Override PartName="/ppt/media/image50.jpeg" ContentType="image/jpeg"/>
  <Override PartName="/ppt/media/image51.png" ContentType="image/png"/>
  <Override PartName="/ppt/media/image52.png" ContentType="image/png"/>
  <Override PartName="/ppt/media/image5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Для перемещения страницы щёлкните мышью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E2A3374-0786-4E47-9BE9-7732A2AE43D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F592917-8AAB-4C4C-8BEE-73DED2B9B60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0d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CustomShape 4" hidden="1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2">
              <a:alphaModFix amt="20000"/>
            </a:blip>
            <a:tile/>
          </a:blip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2" descr="C:\Users\Administrator\Desktop\Pushpin Dev\Assets\pushpinLeft.png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C:\Users\Administrator\Desktop\Pushpin Dev\Assets\pushpinLeft.png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" name="CustomShape 8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9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CustomShape 10"/>
          <p:cNvSpPr/>
          <p:nvPr/>
        </p:nvSpPr>
        <p:spPr>
          <a:xfrm rot="10800000">
            <a:off x="892080" y="561780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 rotWithShape="0">
            <a:blip r:embed="rId5">
              <a:alphaModFix amt="20000"/>
            </a:blip>
            <a:tile/>
          </a:blip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Picture 2" descr="C:\Users\Administrator\Desktop\Pushpin Dev\Assets\pushpinLeft.png"/>
          <p:cNvPicPr/>
          <p:nvPr/>
        </p:nvPicPr>
        <p:blipFill>
          <a:blip r:embed="rId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Administrator\Desktop\Pushpin Dev\Assets\pushpinLeft.png"/>
          <p:cNvPicPr/>
          <p:nvPr/>
        </p:nvPicPr>
        <p:blipFill>
          <a:blip r:embed="rId7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Constantia"/>
              </a:rPr>
              <a:t>Образец заголовка</a:t>
            </a:r>
            <a:endParaRPr b="0" lang="en-US" sz="4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722AA6B-C637-4B52-B604-B171FFE0EDB5}" type="datetime">
              <a:rPr b="0" lang="en-US" sz="1200" spc="-1" strike="noStrike">
                <a:solidFill>
                  <a:srgbClr val="465e9c"/>
                </a:solidFill>
                <a:latin typeface="Rage Italic"/>
              </a:rPr>
              <a:t>10/24/23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8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9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0762573-4811-4AB6-A889-022A86958614}" type="slidenum">
              <a:rPr b="0" lang="en-US" sz="1400" spc="-1" strike="noStrike">
                <a:solidFill>
                  <a:srgbClr val="465e9c"/>
                </a:solidFill>
                <a:latin typeface="Rage Italic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0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Franklin Gothic Book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Четвёртый уровень структуры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0d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0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2">
              <a:alphaModFix amt="20000"/>
            </a:blip>
            <a:tile/>
          </a:blip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" name="Picture 2" descr="C:\Users\Administrator\Desktop\Pushpin Dev\Assets\pushpinLeft.png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" descr="C:\Users\Administrator\Desktop\Pushpin Dev\Assets\pushpinLeft.png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onstantia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8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ru-RU" sz="2400" spc="-1" strike="noStrike">
                <a:solidFill>
                  <a:srgbClr val="000000"/>
                </a:solidFill>
                <a:latin typeface="Franklin Gothic Book"/>
              </a:rPr>
              <a:t>Образец текста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640080" indent="-273960">
              <a:lnSpc>
                <a:spcPct val="100000"/>
              </a:lnSpc>
              <a:spcBef>
                <a:spcPts val="43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ru-RU" sz="2200" spc="-1" strike="noStrike">
                <a:solidFill>
                  <a:srgbClr val="000000"/>
                </a:solidFill>
                <a:latin typeface="Franklin Gothic Book"/>
              </a:rPr>
              <a:t>Второй уровень</a:t>
            </a:r>
            <a:endParaRPr b="0" lang="en-US" sz="22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914400" indent="-228240">
              <a:lnSpc>
                <a:spcPct val="100000"/>
              </a:lnSpc>
              <a:spcBef>
                <a:spcPts val="40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280160" indent="-228240">
              <a:lnSpc>
                <a:spcPct val="100000"/>
              </a:lnSpc>
              <a:spcBef>
                <a:spcPts val="36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1645920" indent="-228240">
              <a:lnSpc>
                <a:spcPct val="10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144E9A-34B6-4FC0-B978-C7C7D5B74DEE}" type="datetime">
              <a:rPr b="0" lang="en-US" sz="1200" spc="-1" strike="noStrike">
                <a:solidFill>
                  <a:srgbClr val="465e9c"/>
                </a:solidFill>
                <a:latin typeface="Rage Italic"/>
              </a:rPr>
              <a:t>10/24/23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8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9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7899EDC-555D-4879-91F1-C894AF30D062}" type="slidenum">
              <a:rPr b="0" lang="en-US" sz="1400" spc="-1" strike="noStrike">
                <a:solidFill>
                  <a:srgbClr val="465e9c"/>
                </a:solidFill>
                <a:latin typeface="Rage Italic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0d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9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2">
              <a:alphaModFix amt="20000"/>
            </a:blip>
            <a:tile/>
          </a:blipFill>
          <a:ln w="635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2" descr="C:\Users\Administrator\Desktop\Pushpin Dev\Assets\pushpinLeft.png"/>
          <p:cNvPicPr/>
          <p:nvPr/>
        </p:nvPicPr>
        <p:blipFill>
          <a:blip r:embed="rId3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2" descr="C:\Users\Administrator\Desktop\Pushpin Dev\Assets\pushpinLeft.png"/>
          <p:cNvPicPr/>
          <p:nvPr/>
        </p:nvPicPr>
        <p:blipFill>
          <a:blip r:embed="rId4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onstantia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8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855687D-BBDC-4B0B-8827-0911E60C088B}" type="datetime">
              <a:rPr b="0" lang="en-US" sz="1200" spc="-1" strike="noStrike">
                <a:solidFill>
                  <a:srgbClr val="465e9c"/>
                </a:solidFill>
                <a:latin typeface="Rage Italic"/>
              </a:rPr>
              <a:t>10/24/23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6" name="PlaceHolder 9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17" name="PlaceHolder 10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67AEE57-8BBB-429C-B672-A03D12F26913}" type="slidenum">
              <a:rPr b="0" lang="en-US" sz="1400" spc="-1" strike="noStrike">
                <a:solidFill>
                  <a:srgbClr val="465e9c"/>
                </a:solidFill>
                <a:latin typeface="Rage Italic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18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Franklin Gothic Book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Четвёртый уровень структуры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microsoft.com/office/2007/relationships/hdphoto" Target="../media/hdphoto1.wdp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727280" y="1794960"/>
            <a:ext cx="5723280" cy="182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f0000"/>
                </a:solidFill>
                <a:latin typeface="Constantia"/>
              </a:rPr>
              <a:t>Математическая грамотность</a:t>
            </a:r>
            <a:endParaRPr b="0" lang="en-US" sz="4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727280" y="3736800"/>
            <a:ext cx="5711760" cy="1523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465e9c"/>
                </a:solidFill>
                <a:latin typeface="Franklin Gothic Book"/>
              </a:rPr>
              <a:t>Внеклассная игра</a:t>
            </a:r>
            <a:r>
              <a:rPr b="0" lang="en-US" sz="2400" spc="-1" strike="noStrike">
                <a:solidFill>
                  <a:srgbClr val="465e9c"/>
                </a:solidFill>
                <a:latin typeface="Franklin Gothic Book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465e9c"/>
                </a:solidFill>
                <a:latin typeface="Franklin Gothic Book"/>
              </a:rPr>
              <a:t>Математика и быт.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3" name="Рисунок 6" descr=""/>
          <p:cNvPicPr/>
          <p:nvPr/>
        </p:nvPicPr>
        <p:blipFill>
          <a:blip r:embed="rId1"/>
          <a:stretch/>
        </p:blipFill>
        <p:spPr>
          <a:xfrm>
            <a:off x="251640" y="0"/>
            <a:ext cx="3300480" cy="247536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7" descr=""/>
          <p:cNvPicPr/>
          <p:nvPr/>
        </p:nvPicPr>
        <p:blipFill>
          <a:blip r:embed="rId2"/>
          <a:stretch/>
        </p:blipFill>
        <p:spPr>
          <a:xfrm>
            <a:off x="5305320" y="4773240"/>
            <a:ext cx="3816000" cy="2106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99640" y="548640"/>
            <a:ext cx="6480360" cy="26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66ff"/>
                </a:solidFill>
                <a:latin typeface="Times New Roman"/>
              </a:rPr>
              <a:t>20</a:t>
            </a:r>
            <a:r>
              <a:rPr b="1" lang="ru-RU" sz="2000" spc="-1" strike="noStrike">
                <a:solidFill>
                  <a:srgbClr val="0066ff"/>
                </a:solidFill>
                <a:latin typeface="Times New Roman"/>
              </a:rPr>
              <a:t>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Участок земли имеет прямоугольную форму.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Стороны прямоугольника 25 м и 70 м. Найдите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длину забора (в метрах), которым нужно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огородить участок, если в заборе нужно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предусмотреть ворота шириной 4 м.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899640" y="320796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</a:t>
            </a:r>
            <a:r>
              <a:rPr b="0" lang="ru-RU" sz="2400" spc="-1" strike="noStrike">
                <a:solidFill>
                  <a:srgbClr val="8f5201"/>
                </a:solidFill>
                <a:latin typeface="Franklin Gothic Book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827640" y="373140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186 м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04" name="Picture 4" descr="Картинки по запросу заборов рисунки"/>
          <p:cNvPicPr/>
          <p:nvPr/>
        </p:nvPicPr>
        <p:blipFill>
          <a:blip r:embed="rId2"/>
          <a:stretch/>
        </p:blipFill>
        <p:spPr>
          <a:xfrm>
            <a:off x="5220000" y="3226320"/>
            <a:ext cx="3168000" cy="268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827640" y="399564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</a:t>
            </a:r>
            <a:r>
              <a:rPr b="0" lang="ru-RU" sz="2400" spc="-1" strike="noStrike">
                <a:solidFill>
                  <a:srgbClr val="8f5201"/>
                </a:solidFill>
                <a:latin typeface="Franklin Gothic Book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809280" y="4519080"/>
            <a:ext cx="3312000" cy="80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420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8" name="TextShape 4"/>
          <p:cNvSpPr txBox="1"/>
          <p:nvPr/>
        </p:nvSpPr>
        <p:spPr>
          <a:xfrm>
            <a:off x="971640" y="62064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9000"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30. Вяжем, кроим и шьём одежду – от точности измерений будет зависеть конечный результат.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Для того, чтобы связать свитер, хозяйке нужно 400 граммов шерсти синего цвета. Можно купить синюю пряжу по цене 60 рублей за 50 г, а можно купить неокрашенную пряжу по цене 50 рублей за 50 г и окрасить ее. Один пакетик краски стоит 10 рублей и рассчитан на окраску 200 г пряжи. Какой вариант покупки дешевле? В ответ напишите, сколько рублей будет стоить эта покупка.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09" name="Picture 2" descr="Картинки по запросу свитер рисунки"/>
          <p:cNvPicPr/>
          <p:nvPr/>
        </p:nvPicPr>
        <p:blipFill>
          <a:blip r:embed="rId1"/>
          <a:stretch/>
        </p:blipFill>
        <p:spPr>
          <a:xfrm>
            <a:off x="4608000" y="3774960"/>
            <a:ext cx="3316320" cy="246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99640" y="637560"/>
            <a:ext cx="6444360" cy="3338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070c0"/>
                </a:solidFill>
                <a:latin typeface="Times New Roman"/>
              </a:rPr>
              <a:t>40.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При строительстве дачи можно использовать один из двух типов фундамента: каменный или бетонный. Для каменного фундамента необходимо 7 тонн камня и 7 мешков цемента. Для бетонного фундамента нужно 5 тонн щебня и 36 мешков цемента. Тонна камня стоит 1550 рублей, щебень стоит 610 тенге за тонну, а мешок цемента стоит 250 тенге . Сколько тенге  будет стоить материал для фундамента, если выбрать наиболее дешевый вариант?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12" name="Рисунок 4" descr=""/>
          <p:cNvPicPr/>
          <p:nvPr/>
        </p:nvPicPr>
        <p:blipFill>
          <a:blip r:embed="rId1"/>
          <a:stretch/>
        </p:blipFill>
        <p:spPr>
          <a:xfrm>
            <a:off x="12240" y="4519080"/>
            <a:ext cx="2239920" cy="2140200"/>
          </a:xfrm>
          <a:prstGeom prst="rect">
            <a:avLst/>
          </a:prstGeom>
          <a:ln w="0"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1139040" y="399564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</a:t>
            </a:r>
            <a:r>
              <a:rPr b="0" lang="ru-RU" sz="2400" spc="-1" strike="noStrike">
                <a:solidFill>
                  <a:srgbClr val="8f5201"/>
                </a:solidFill>
                <a:latin typeface="Franklin Gothic Book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2411640" y="4653000"/>
            <a:ext cx="3744000" cy="999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12050 тенге(бетонный)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63640" y="76464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66ff"/>
                </a:solidFill>
                <a:latin typeface="Times New Roman"/>
              </a:rPr>
              <a:t>50.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Хозяин договорился с рабочими, что они выкопают ему колодец на следующих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условиях: за первый метр он заплатит им 1000 тенге, а за каждый следующий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метр — на 300 тенге больше, чем за предыдущий. Сколько денег хозяин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должен будет заплатить рабочим, если они выкопают колодец глубиной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6 метров?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17" name="Рисунок 4" descr=""/>
          <p:cNvPicPr/>
          <p:nvPr/>
        </p:nvPicPr>
        <p:blipFill>
          <a:blip r:embed="rId1"/>
          <a:stretch/>
        </p:blipFill>
        <p:spPr>
          <a:xfrm>
            <a:off x="12240" y="4519080"/>
            <a:ext cx="2239920" cy="2140200"/>
          </a:xfrm>
          <a:prstGeom prst="rect">
            <a:avLst/>
          </a:prstGeom>
          <a:ln w="0">
            <a:noFill/>
          </a:ln>
        </p:spPr>
      </p:pic>
      <p:sp>
        <p:nvSpPr>
          <p:cNvPr id="218" name="CustomShape 3"/>
          <p:cNvSpPr/>
          <p:nvPr/>
        </p:nvSpPr>
        <p:spPr>
          <a:xfrm>
            <a:off x="1763640" y="371484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</a:t>
            </a:r>
            <a:r>
              <a:rPr b="0" lang="ru-RU" sz="2400" spc="-1" strike="noStrike">
                <a:solidFill>
                  <a:srgbClr val="8f5201"/>
                </a:solidFill>
                <a:latin typeface="Franklin Gothic Book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2375640" y="4237920"/>
            <a:ext cx="3600000" cy="999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10500 тенге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76960" y="53748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66ff"/>
                </a:solidFill>
                <a:latin typeface="Times New Roman"/>
              </a:rPr>
              <a:t>10.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На счете мобильного телефона у Маши было 53 тенге, а после разговора с Леной осталось 8 тенге. Сколько тенге истратила Маша на разговор по телефону?</a:t>
            </a:r>
            <a:br/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259640" y="233928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935640" y="2862360"/>
            <a:ext cx="4248000" cy="1518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Constantia"/>
              </a:rPr>
              <a:t>45 тенге</a:t>
            </a: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.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24" name="Picture 2" descr="Картинки по запросу айфон рисунок"/>
          <p:cNvPicPr/>
          <p:nvPr/>
        </p:nvPicPr>
        <p:blipFill>
          <a:blip r:embed="rId1"/>
          <a:stretch/>
        </p:blipFill>
        <p:spPr>
          <a:xfrm>
            <a:off x="5429520" y="2185920"/>
            <a:ext cx="2871360" cy="287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71640" y="250884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899640" y="54864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66ff"/>
                </a:solidFill>
                <a:latin typeface="Times New Roman"/>
              </a:rPr>
              <a:t>20.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На счете Сашиного мобильного телефона было 540 тенге, а после разговора с Леной осталось 108 тенге. Сколько минут длился разговор, если 1 минута разговора стоит 9 тенге?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971640" y="318780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8f5201"/>
                </a:solidFill>
                <a:latin typeface="Franklin Gothic Book"/>
              </a:rPr>
              <a:t>48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29" name="Picture 2" descr="Картинки по запросу айфон рисунок"/>
          <p:cNvPicPr/>
          <p:nvPr/>
        </p:nvPicPr>
        <p:blipFill>
          <a:blip r:embed="rId1"/>
          <a:stretch/>
        </p:blipFill>
        <p:spPr>
          <a:xfrm>
            <a:off x="5345280" y="2356920"/>
            <a:ext cx="2754720" cy="275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040400" y="65412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3000"/>
          </a:bodyPr>
          <a:p>
            <a:pPr algn="r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ff0000"/>
                </a:solidFill>
                <a:latin typeface="Times New Roman"/>
              </a:rPr>
              <a:t>30.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Установите соответствие между величинами и их возможными значениями: к каждому элементу первого столбца подберите соответствующий элемент из второго столбца.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ВЕЛИЧИНЫ                                                  ВОЗМОЖНЫЕ ЗНАЧЕНИЯ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А) площадь города Санкт-Петербург                   1) 364 м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</a:rPr>
              <a:t>2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Б) площадь ладони взрослого человека               2) 100см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</a:rPr>
              <a:t>2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В) площадь поверхности тумбочки                      3) 1399 км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</a:rPr>
              <a:t>2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Г) площадь баскетбольной площадки                 4) 0,2 м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</a:rPr>
              <a:t>2</a:t>
            </a:r>
            <a:br/>
            <a:br/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331640" y="376236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899640" y="4242960"/>
            <a:ext cx="5033520" cy="1346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Constantia"/>
              </a:rPr>
              <a:t>А-3  Б-2   В-4   Г-1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1187640" y="2944080"/>
            <a:ext cx="6840360" cy="230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0000"/>
          </a:bodyPr>
          <a:p>
            <a:pPr>
              <a:lnSpc>
                <a:spcPct val="100000"/>
              </a:lnSpc>
              <a:spcBef>
                <a:spcPts val="839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ff0000"/>
                </a:solidFill>
                <a:latin typeface="Times New Roman"/>
              </a:rPr>
              <a:t>40</a:t>
            </a:r>
            <a:r>
              <a:rPr b="0" lang="ru-RU" sz="3600" spc="-1" strike="noStrike">
                <a:solidFill>
                  <a:srgbClr val="ff0000"/>
                </a:solidFill>
                <a:latin typeface="Times New Roman"/>
              </a:rPr>
              <a:t>.  </a:t>
            </a:r>
            <a:r>
              <a:rPr b="1" lang="ru-RU" sz="4200" spc="-1" strike="noStrike">
                <a:solidFill>
                  <a:srgbClr val="000000"/>
                </a:solidFill>
                <a:latin typeface="Times New Roman"/>
              </a:rPr>
              <a:t>Интернет-провайдер (компания, оказывающая услуги по подключению к сети Интернет) предлагает три тарифных плана. Пользователь предполагает, что его трафик составит 600 Мб в месяц и, исходя из этого, выбирает наиболее дешевый тарифный план. Сколько тенге заплатит пользователь за месяц, если его трафик действительно будет равен 600 Мб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?</a:t>
            </a:r>
            <a:br/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2051640" y="47250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37" name="Table 4"/>
          <p:cNvGraphicFramePr/>
          <p:nvPr/>
        </p:nvGraphicFramePr>
        <p:xfrm>
          <a:off x="971640" y="620640"/>
          <a:ext cx="7200360" cy="1840680"/>
        </p:xfrm>
        <a:graphic>
          <a:graphicData uri="http://schemas.openxmlformats.org/drawingml/2006/table">
            <a:tbl>
              <a:tblPr/>
              <a:tblGrid>
                <a:gridCol w="1421280"/>
                <a:gridCol w="3099960"/>
                <a:gridCol w="2679120"/>
              </a:tblGrid>
              <a:tr h="68796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Тарифный план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Абонентская плата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Плата за трафик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</a:tr>
              <a:tr h="372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 «0»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Нет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 тг. за 1 Мб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</a:tr>
              <a:tr h="68796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 «500»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550 тенге. за 500 Мб трафика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месяц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fe7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тг. за 1 Мб сверх 500 Мб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fe7"/>
                    </a:solidFill>
                  </a:tcPr>
                </a:tc>
              </a:tr>
              <a:tr h="68796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 «800»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700 тенге. за 800 Мб трафика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месяц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 тг. за 1 Мб сверх 800 Мб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</a:tr>
            </a:tbl>
          </a:graphicData>
        </a:graphic>
      </p:graphicFrame>
      <p:sp>
        <p:nvSpPr>
          <p:cNvPr id="238" name="CustomShape 5"/>
          <p:cNvSpPr/>
          <p:nvPr/>
        </p:nvSpPr>
        <p:spPr>
          <a:xfrm>
            <a:off x="2058480" y="5263920"/>
            <a:ext cx="3311640" cy="769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8f5201"/>
                </a:solidFill>
                <a:latin typeface="Franklin Gothic Book"/>
              </a:rPr>
              <a:t>700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167120" y="476640"/>
            <a:ext cx="6552360" cy="406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50.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Петя загружает файл размером 48 Мб за 24 секунды, а Миша загружает файл размером 38 Мб за 32 секунды. Сколько секунд будет загружаться файл размером 664 Мб на компьютер с наибольшей скоростью загрузки?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1331640" y="31914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1115640" y="371484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332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6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5" name="Picture 5" descr=""/>
          <p:cNvPicPr/>
          <p:nvPr/>
        </p:nvPicPr>
        <p:blipFill>
          <a:blip r:embed="rId1"/>
          <a:stretch/>
        </p:blipFill>
        <p:spPr>
          <a:xfrm>
            <a:off x="5580000" y="3071520"/>
            <a:ext cx="2664000" cy="303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971640" y="620640"/>
            <a:ext cx="7266240" cy="172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5000"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10.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Летом 1 кг клубники стоит 800тенге. Мама купила 3 кг 500 г клубники. Сколько тенге  сдачи она должна получить с 10000 тенге?</a:t>
            </a:r>
            <a:br/>
            <a:r>
              <a:rPr b="0" lang="ru-RU" sz="2800" spc="-1" strike="noStrike">
                <a:solidFill>
                  <a:srgbClr val="444444"/>
                </a:solidFill>
                <a:latin typeface="Times New Roman"/>
              </a:rPr>
              <a:t> 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5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755640" y="218268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1547640" y="2705760"/>
            <a:ext cx="1944000" cy="866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8f5201"/>
                </a:solidFill>
                <a:latin typeface="Franklin Gothic Book"/>
              </a:rPr>
              <a:t>7200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4220280" y="1931040"/>
            <a:ext cx="3916800" cy="293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11640" y="1268640"/>
            <a:ext cx="7772040" cy="177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8000" spc="49" strike="noStrike">
                <a:solidFill>
                  <a:srgbClr val="c81300"/>
                </a:solidFill>
                <a:latin typeface="Times New Roman"/>
              </a:rPr>
              <a:t>1.</a:t>
            </a:r>
            <a:endParaRPr b="0" lang="en-US" sz="8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403640" y="2853000"/>
            <a:ext cx="6400440" cy="1472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-RU" sz="6000" spc="49" strike="noStrike">
                <a:solidFill>
                  <a:srgbClr val="c81300"/>
                </a:solidFill>
                <a:latin typeface="Times New Roman"/>
              </a:rPr>
              <a:t>Математика и быт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115640" y="476640"/>
            <a:ext cx="6984360" cy="446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66ff"/>
                </a:solidFill>
                <a:latin typeface="Franklin Gothic Book"/>
              </a:rPr>
              <a:t>20.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На день рождения часто дарят цветы. Тюльпаны стоят 700 тенге за штуку. У Вани есть 3000 тенге . Из какого наибольшего числа тюльпанов он может купить букет Маше на день рождения?</a:t>
            </a:r>
            <a:br/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611640" y="278172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1403640" y="3304800"/>
            <a:ext cx="2016000" cy="1223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8f5201"/>
                </a:solidFill>
                <a:latin typeface="Franklin Gothic Book"/>
              </a:rPr>
              <a:t>3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55" name="Picture 2" descr="Картинки по запросу рисунок тюльпаны в вазе"/>
          <p:cNvPicPr/>
          <p:nvPr/>
        </p:nvPicPr>
        <p:blipFill>
          <a:blip r:embed="rId1"/>
          <a:stretch/>
        </p:blipFill>
        <p:spPr>
          <a:xfrm>
            <a:off x="3606120" y="2775960"/>
            <a:ext cx="4750560" cy="266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977400" y="548640"/>
            <a:ext cx="719460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66ff"/>
                </a:solidFill>
                <a:latin typeface="Times New Roman"/>
              </a:rPr>
              <a:t>30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. Для приготовления яблочного варенья на 1 кг яблок нужно 1,2 кг сахара. Сколько килограммовых упаковок сахара нужно купить, чтобы сварить варенье из 8 кг яблок?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683640" y="28062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1115640" y="3304080"/>
            <a:ext cx="325908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8f5201"/>
                </a:solidFill>
                <a:latin typeface="Arial"/>
              </a:rPr>
              <a:t>10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60" name="Picture 2" descr="Картинки по запросу рисунок яблони"/>
          <p:cNvPicPr/>
          <p:nvPr/>
        </p:nvPicPr>
        <p:blipFill>
          <a:blip r:embed="rId1"/>
          <a:stretch/>
        </p:blipFill>
        <p:spPr>
          <a:xfrm>
            <a:off x="4500000" y="2349000"/>
            <a:ext cx="3240000" cy="385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131120" y="63756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70c0"/>
                </a:solidFill>
                <a:latin typeface="Times New Roman"/>
              </a:rPr>
              <a:t>40</a:t>
            </a: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. 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2483640" y="25650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1475640" y="4945680"/>
            <a:ext cx="4680000" cy="100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8f5201"/>
                </a:solidFill>
                <a:latin typeface="Arial"/>
              </a:rPr>
              <a:t>1) Миша 2) Галя 3) Саша 4) Лена 5) Нина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65" name="Picture 2" descr=""/>
          <p:cNvPicPr/>
          <p:nvPr/>
        </p:nvPicPr>
        <p:blipFill>
          <a:blip r:embed="rId1"/>
          <a:stretch/>
        </p:blipFill>
        <p:spPr>
          <a:xfrm>
            <a:off x="1763640" y="764640"/>
            <a:ext cx="5904360" cy="381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043640" y="836640"/>
            <a:ext cx="3672000" cy="288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</a:rPr>
              <a:t>50. </a:t>
            </a:r>
            <a:br/>
            <a:r>
              <a:rPr b="0" lang="ru-RU" sz="2000" spc="-1" strike="noStrike">
                <a:solidFill>
                  <a:srgbClr val="484848"/>
                </a:solidFill>
                <a:latin typeface="Times New Roman"/>
              </a:rPr>
              <a:t>В  поход  ходили  80  %  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484848"/>
                </a:solidFill>
                <a:latin typeface="Times New Roman"/>
              </a:rPr>
              <a:t>учеников  класса,  а  на              экскурсии  было  60  %,             причем  каждый  был  в  походе  или  на  экскурсии.  Сколько   процентов  класса  были  и        там,  и  там?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1969920" y="4509000"/>
            <a:ext cx="31777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331640" y="5013000"/>
            <a:ext cx="3816000" cy="899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Times New Roman"/>
              </a:rPr>
              <a:t>40%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4572000" y="908640"/>
            <a:ext cx="3636000" cy="24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Table 1"/>
          <p:cNvGraphicFramePr/>
          <p:nvPr/>
        </p:nvGraphicFramePr>
        <p:xfrm>
          <a:off x="2627640" y="20998800"/>
          <a:ext cx="1252080" cy="2070000"/>
        </p:xfrm>
        <a:graphic>
          <a:graphicData uri="http://schemas.openxmlformats.org/drawingml/2006/table">
            <a:tbl>
              <a:tblPr/>
              <a:tblGrid>
                <a:gridCol w="1033200"/>
                <a:gridCol w="218880"/>
              </a:tblGrid>
              <a:tr h="16424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В комнате 4 угла. В каждом углу сидела кошка, напротив каждой кошки — 3 кошки. Сколько кошек находилось в ком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* Шли 7 братьев, у каждого брата по одной сестре. Сколько шло человек?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</a:tr>
            </a:tbl>
          </a:graphicData>
        </a:graphic>
      </p:graphicFrame>
      <p:sp>
        <p:nvSpPr>
          <p:cNvPr id="272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5292000" y="620640"/>
            <a:ext cx="2196000" cy="22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10.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Как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движется тело на каждом участке пути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 flipV="1" rot="10800000">
            <a:off x="1908000" y="4464000"/>
            <a:ext cx="252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881640" y="5085360"/>
            <a:ext cx="5182200" cy="9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" name="Picture 2" descr="Картинки по запросу задачи на движение в графиках"/>
          <p:cNvPicPr/>
          <p:nvPr/>
        </p:nvPicPr>
        <p:blipFill>
          <a:blip r:embed="rId1"/>
          <a:stretch/>
        </p:blipFill>
        <p:spPr>
          <a:xfrm>
            <a:off x="881640" y="1134720"/>
            <a:ext cx="3816000" cy="225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2988000" y="292716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909000" y="476640"/>
            <a:ext cx="6585120" cy="30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20.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Врач больному прописал делать уколы по 2 кубика 3 раза в день в течение недели. Сколько шприцов по 2 кубика должен купить пациент  в аптеке, чтобы выполнить назначение врача?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2483640" y="345060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21 шприц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81" name="Picture 2" descr="Картинки по запросу маша с телефон мобильный рисунок"/>
          <p:cNvPicPr/>
          <p:nvPr/>
        </p:nvPicPr>
        <p:blipFill>
          <a:blip r:embed="rId1"/>
          <a:stretch/>
        </p:blipFill>
        <p:spPr>
          <a:xfrm>
            <a:off x="148320" y="3933000"/>
            <a:ext cx="2334960" cy="28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023120" y="620640"/>
            <a:ext cx="6840360" cy="406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15000"/>
              </a:lnSpc>
              <a:spcBef>
                <a:spcPts val="561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30.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Аскорбинка (витамин С) в аптеке стоит 14,5 тенге за 1 упаковку. Какое наибольшее количество упаковок аскорбинки можно купить на 100 тенге?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2674440" y="31914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2555640" y="3758760"/>
            <a:ext cx="3888000" cy="1488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8f5201"/>
                </a:solidFill>
                <a:latin typeface="Franklin Gothic Book"/>
              </a:rPr>
              <a:t>6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043640" y="606240"/>
            <a:ext cx="6840360" cy="22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40.</a:t>
            </a:r>
            <a:r>
              <a:rPr b="1" lang="en-US" sz="2800" spc="-1" strike="noStrike">
                <a:solidFill>
                  <a:srgbClr val="0070c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Аптека открывается в 10 часов утра, а закрывается в 10 часов вечера. Обеденный перерыв длится с 15 до 16 часов. Сколько часов  работала аптека? 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2483640" y="30222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2483640" y="354564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8f5201"/>
                </a:solidFill>
                <a:latin typeface="Franklin Gothic Book"/>
              </a:rPr>
              <a:t>11 часов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971640" y="634320"/>
            <a:ext cx="7056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p>
            <a:pPr>
              <a:lnSpc>
                <a:spcPct val="15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50.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Больному прописано лекарство, которое нужно пить по 0,5 г 3 раза в день в течение 8 дней. В одной упаковке 8 таблеток лекарства по 0,25 г. Какого наименьшего количества упаковок хватит на весь курс лечения?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2643120" y="3861000"/>
            <a:ext cx="3600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3531960" y="4462200"/>
            <a:ext cx="1903680" cy="11516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8f5201"/>
                </a:solidFill>
                <a:latin typeface="Franklin Gothic Book"/>
              </a:rPr>
              <a:t>6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94" name="Picture 2" descr="Картинки по запросу маша с телефон мобильный рисунок"/>
          <p:cNvPicPr/>
          <p:nvPr/>
        </p:nvPicPr>
        <p:blipFill>
          <a:blip r:embed="rId1"/>
          <a:stretch/>
        </p:blipFill>
        <p:spPr>
          <a:xfrm>
            <a:off x="179640" y="3863520"/>
            <a:ext cx="2771280" cy="27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187640" y="227700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49" strike="noStrike">
                <a:solidFill>
                  <a:srgbClr val="c81300"/>
                </a:solidFill>
                <a:latin typeface="Times New Roman"/>
              </a:rPr>
              <a:t>III</a:t>
            </a:r>
            <a:r>
              <a:rPr b="1" lang="ru-RU" sz="6000" spc="49" strike="noStrike">
                <a:solidFill>
                  <a:srgbClr val="c81300"/>
                </a:solidFill>
                <a:latin typeface="Times New Roman"/>
              </a:rPr>
              <a:t> тур: Среднее арифметическое </a:t>
            </a:r>
            <a:br/>
            <a:r>
              <a:rPr b="1" lang="ru-RU" sz="6000" spc="49" strike="noStrike">
                <a:solidFill>
                  <a:srgbClr val="c81300"/>
                </a:solidFill>
                <a:latin typeface="Times New Roman"/>
              </a:rPr>
              <a:t>(5 баллов)</a:t>
            </a:r>
            <a:endParaRPr b="0" lang="en-US" sz="6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095120" y="817560"/>
            <a:ext cx="6964920" cy="81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onstantia"/>
              </a:rPr>
              <a:t>Вопросы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168" name="Table 2"/>
          <p:cNvGraphicFramePr/>
          <p:nvPr/>
        </p:nvGraphicFramePr>
        <p:xfrm>
          <a:off x="827640" y="1761840"/>
          <a:ext cx="7560360" cy="2569320"/>
        </p:xfrm>
        <a:graphic>
          <a:graphicData uri="http://schemas.openxmlformats.org/drawingml/2006/table">
            <a:tbl>
              <a:tblPr/>
              <a:tblGrid>
                <a:gridCol w="2259000"/>
                <a:gridCol w="1060200"/>
                <a:gridCol w="1060200"/>
                <a:gridCol w="1060200"/>
                <a:gridCol w="1060200"/>
                <a:gridCol w="1060560"/>
              </a:tblGrid>
              <a:tr h="399240">
                <a:tc>
                  <a:tcPr marL="91440" marR="91440">
                    <a:lnR w="25200">
                      <a:noFill/>
                    </a:lnR>
                    <a:lnB w="25200">
                      <a:solidFill>
                        <a:srgbClr val="ffffff"/>
                      </a:solidFill>
                    </a:lnB>
                    <a:solidFill>
                      <a:srgbClr val="bc440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B w="252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869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49" strike="noStrike">
                          <a:solidFill>
                            <a:srgbClr val="c00000"/>
                          </a:solidFill>
                          <a:latin typeface="Franklin Gothic Book"/>
                        </a:rPr>
                        <a:t>Коммунальные платежи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R w="25200">
                      <a:solidFill>
                        <a:srgbClr val="ffffff"/>
                      </a:solidFill>
                    </a:lnR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10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40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49" strike="noStrike">
                          <a:solidFill>
                            <a:srgbClr val="c81300"/>
                          </a:solidFill>
                          <a:latin typeface="Franklin Gothic Book"/>
                        </a:rPr>
                        <a:t>Строительство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R w="25200">
                      <a:solidFill>
                        <a:srgbClr val="ffffff"/>
                      </a:solidFill>
                    </a:lnR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10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40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49" strike="noStrike">
                          <a:solidFill>
                            <a:srgbClr val="c00000"/>
                          </a:solidFill>
                          <a:latin typeface="Franklin Gothic Book"/>
                        </a:rPr>
                        <a:t>Телефон, тарифные планы, интернет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R w="25200">
                      <a:solidFill>
                        <a:srgbClr val="ffffff"/>
                      </a:solidFill>
                    </a:lnR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10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40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49" strike="noStrike">
                          <a:solidFill>
                            <a:srgbClr val="c00000"/>
                          </a:solidFill>
                          <a:latin typeface="Franklin Gothic Book"/>
                        </a:rPr>
                        <a:t>ЗНАЕШЬ ЛИ ТЫ?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R w="25200">
                      <a:solidFill>
                        <a:srgbClr val="ffffff"/>
                      </a:solidFill>
                    </a:lnR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10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40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</a:tr>
              <a:tr h="6102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c00000"/>
                          </a:solidFill>
                          <a:latin typeface="Franklin Gothic Book"/>
                        </a:rPr>
                        <a:t>Профессии медицины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R w="25200">
                      <a:noFill/>
                    </a:lnR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10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20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30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40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50 очков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7ea9ca"/>
                    </a:solidFill>
                  </a:tcPr>
                </a:tc>
              </a:tr>
            </a:tbl>
          </a:graphicData>
        </a:graphic>
      </p:graphicFrame>
      <p:sp>
        <p:nvSpPr>
          <p:cNvPr id="169" name="CustomShape 3"/>
          <p:cNvSpPr/>
          <p:nvPr/>
        </p:nvSpPr>
        <p:spPr>
          <a:xfrm>
            <a:off x="8028360" y="6597360"/>
            <a:ext cx="827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chemeClr val="tx2"/>
            </a:solidFill>
            <a:round/>
            <a:tailEnd len="med" type="arrow" w="med"/>
          </a:ln>
          <a:effectLst>
            <a:outerShdw blurRad="38100" dir="4810841" dist="37996" rotWithShape="0" sx="98000" sy="98000">
              <a:srgbClr val="000000">
                <a:alpha val="32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push dir="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110120" y="2403000"/>
            <a:ext cx="502920" cy="76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ru-RU" sz="4400" spc="-1" strike="noStrike">
                <a:solidFill>
                  <a:srgbClr val="a50021"/>
                </a:solidFill>
                <a:latin typeface="Georgia"/>
              </a:rPr>
              <a:t>+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97" name="Line 2"/>
          <p:cNvSpPr/>
          <p:nvPr/>
        </p:nvSpPr>
        <p:spPr>
          <a:xfrm>
            <a:off x="179280" y="5219640"/>
            <a:ext cx="8785080" cy="0"/>
          </a:xfrm>
          <a:prstGeom prst="line">
            <a:avLst/>
          </a:prstGeom>
          <a:ln w="57150">
            <a:solidFill>
              <a:srgbClr val="a500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3"/>
          <p:cNvSpPr/>
          <p:nvPr/>
        </p:nvSpPr>
        <p:spPr>
          <a:xfrm>
            <a:off x="4043520" y="5229360"/>
            <a:ext cx="1152000" cy="1095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3300"/>
              </a:spcBef>
            </a:pPr>
            <a:r>
              <a:rPr b="1" lang="ru-RU" sz="6600" spc="-1" strike="noStrike">
                <a:solidFill>
                  <a:srgbClr val="a50021"/>
                </a:solidFill>
                <a:latin typeface="Georgia"/>
              </a:rPr>
              <a:t>2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0" y="73800"/>
            <a:ext cx="9143640" cy="51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44675"/>
                </a:solidFill>
                <a:latin typeface="Georgia"/>
              </a:rPr>
              <a:t>1)Среднее арифметическое женщины и рыбы 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00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4.jpg"/>
          <p:cNvPicPr/>
          <p:nvPr/>
        </p:nvPicPr>
        <p:blipFill>
          <a:blip r:embed="rId1"/>
          <a:stretch/>
        </p:blipFill>
        <p:spPr>
          <a:xfrm>
            <a:off x="827640" y="920520"/>
            <a:ext cx="3024000" cy="403200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</a:effectLst>
        </p:spPr>
      </p:pic>
      <p:pic>
        <p:nvPicPr>
          <p:cNvPr id="301" name="Picture 4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6.jpg"/>
          <p:cNvPicPr/>
          <p:nvPr/>
        </p:nvPicPr>
        <p:blipFill>
          <a:blip r:embed="rId2"/>
          <a:stretch/>
        </p:blipFill>
        <p:spPr>
          <a:xfrm>
            <a:off x="4619520" y="1340640"/>
            <a:ext cx="3794760" cy="285300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2714760" y="5286240"/>
            <a:ext cx="37857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7030a0"/>
                </a:solidFill>
                <a:uFillTx/>
                <a:latin typeface="Georgia"/>
              </a:rPr>
              <a:t>РУСАЛКА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03" name="Рисунок 3" descr="Изображение"/>
          <p:cNvPicPr/>
          <p:nvPr/>
        </p:nvPicPr>
        <p:blipFill>
          <a:blip r:embed="rId1"/>
          <a:stretch/>
        </p:blipFill>
        <p:spPr>
          <a:xfrm>
            <a:off x="1115640" y="593280"/>
            <a:ext cx="6500520" cy="471456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  <a:miter/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272840" y="2781360"/>
            <a:ext cx="502920" cy="76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a50021"/>
                </a:solidFill>
                <a:latin typeface="Georgia"/>
              </a:rPr>
              <a:t>+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05" name="Line 2"/>
          <p:cNvSpPr/>
          <p:nvPr/>
        </p:nvSpPr>
        <p:spPr>
          <a:xfrm>
            <a:off x="179280" y="5219640"/>
            <a:ext cx="8785080" cy="0"/>
          </a:xfrm>
          <a:prstGeom prst="line">
            <a:avLst/>
          </a:prstGeom>
          <a:ln w="57150">
            <a:solidFill>
              <a:srgbClr val="a500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3"/>
          <p:cNvSpPr/>
          <p:nvPr/>
        </p:nvSpPr>
        <p:spPr>
          <a:xfrm>
            <a:off x="3971880" y="5229360"/>
            <a:ext cx="1152000" cy="1095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3300"/>
              </a:spcBef>
            </a:pPr>
            <a:r>
              <a:rPr b="1" lang="ru-RU" sz="6600" spc="-1" strike="noStrike">
                <a:solidFill>
                  <a:srgbClr val="a50021"/>
                </a:solidFill>
                <a:latin typeface="Georgia"/>
              </a:rPr>
              <a:t>2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71280" y="73800"/>
            <a:ext cx="9324720" cy="51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44675"/>
                </a:solidFill>
                <a:latin typeface="Georgia"/>
              </a:rPr>
              <a:t>2) Среднее арифметическое коня и мужчины... </a:t>
            </a:r>
            <a:r>
              <a:rPr b="0" lang="ru-RU" sz="2800" spc="-1" strike="noStrike">
                <a:solidFill>
                  <a:srgbClr val="344675"/>
                </a:solidFill>
                <a:latin typeface="Georgia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08" name="CustomShape 5"/>
          <p:cNvSpPr/>
          <p:nvPr/>
        </p:nvSpPr>
        <p:spPr>
          <a:xfrm>
            <a:off x="7429680" y="6143760"/>
            <a:ext cx="164124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400" spc="-1" strike="noStrike">
                <a:solidFill>
                  <a:srgbClr val="344675"/>
                </a:solidFill>
                <a:latin typeface="Georgia"/>
              </a:rPr>
              <a:t>ответ</a:t>
            </a:r>
            <a:endParaRPr b="0" lang="ru-RU" sz="3400" spc="-1" strike="noStrike">
              <a:latin typeface="Arial"/>
            </a:endParaRPr>
          </a:p>
        </p:txBody>
      </p:sp>
      <p:pic>
        <p:nvPicPr>
          <p:cNvPr id="309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7.jpg"/>
          <p:cNvPicPr/>
          <p:nvPr/>
        </p:nvPicPr>
        <p:blipFill>
          <a:blip r:embed="rId1"/>
          <a:stretch/>
        </p:blipFill>
        <p:spPr>
          <a:xfrm>
            <a:off x="4951080" y="1273680"/>
            <a:ext cx="3367440" cy="358812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</a:effectLst>
        </p:spPr>
      </p:pic>
      <p:pic>
        <p:nvPicPr>
          <p:cNvPr id="310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9.jpg"/>
          <p:cNvPicPr/>
          <p:nvPr/>
        </p:nvPicPr>
        <p:blipFill>
          <a:blip r:embed="rId2"/>
          <a:stretch/>
        </p:blipFill>
        <p:spPr>
          <a:xfrm>
            <a:off x="829440" y="1842840"/>
            <a:ext cx="3421800" cy="244980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2555640" y="5603400"/>
            <a:ext cx="37857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7030a0"/>
                </a:solidFill>
                <a:uFillTx/>
                <a:latin typeface="Georgia"/>
              </a:rPr>
              <a:t>КЕНТАВР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12" name="Picture 2" descr="C:\Documents and Settings\Admin\Рабочий стол\кент.jpg"/>
          <p:cNvPicPr/>
          <p:nvPr/>
        </p:nvPicPr>
        <p:blipFill>
          <a:blip r:embed="rId1"/>
          <a:stretch/>
        </p:blipFill>
        <p:spPr>
          <a:xfrm>
            <a:off x="1403640" y="692640"/>
            <a:ext cx="6310080" cy="505440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344480" y="2492280"/>
            <a:ext cx="502920" cy="76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a50021"/>
                </a:solidFill>
                <a:latin typeface="Georgia"/>
              </a:rPr>
              <a:t>+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14" name="Line 2"/>
          <p:cNvSpPr/>
          <p:nvPr/>
        </p:nvSpPr>
        <p:spPr>
          <a:xfrm>
            <a:off x="142560" y="5308560"/>
            <a:ext cx="8785440" cy="0"/>
          </a:xfrm>
          <a:prstGeom prst="line">
            <a:avLst/>
          </a:prstGeom>
          <a:ln w="57150">
            <a:solidFill>
              <a:srgbClr val="a500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3"/>
          <p:cNvSpPr/>
          <p:nvPr/>
        </p:nvSpPr>
        <p:spPr>
          <a:xfrm>
            <a:off x="4014720" y="5300640"/>
            <a:ext cx="1152000" cy="1095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a50021"/>
                </a:solidFill>
                <a:latin typeface="Georgia"/>
              </a:rPr>
              <a:t>2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316" name="Picture 11" descr=""/>
          <p:cNvPicPr/>
          <p:nvPr/>
        </p:nvPicPr>
        <p:blipFill>
          <a:blip r:embed="rId1"/>
          <a:stretch/>
        </p:blipFill>
        <p:spPr>
          <a:xfrm>
            <a:off x="1001880" y="1557360"/>
            <a:ext cx="3209400" cy="266328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  <a:miter/>
          </a:ln>
          <a:effectLst>
            <a:glow rad="228600">
              <a:srgbClr val="b1bddc">
                <a:alpha val="40000"/>
              </a:srgbClr>
            </a:glow>
          </a:effectLst>
        </p:spPr>
      </p:pic>
      <p:sp>
        <p:nvSpPr>
          <p:cNvPr id="317" name="CustomShape 4"/>
          <p:cNvSpPr/>
          <p:nvPr/>
        </p:nvSpPr>
        <p:spPr>
          <a:xfrm>
            <a:off x="83160" y="122040"/>
            <a:ext cx="9317520" cy="51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44675"/>
                </a:solidFill>
                <a:latin typeface="Georgia"/>
              </a:rPr>
              <a:t>3)Среднее арифметическое ежа и проволоки... </a:t>
            </a:r>
            <a:r>
              <a:rPr b="0" lang="ru-RU" sz="2800" spc="-1" strike="noStrike">
                <a:solidFill>
                  <a:srgbClr val="344675"/>
                </a:solidFill>
                <a:latin typeface="Georgia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18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0.jpg"/>
          <p:cNvPicPr/>
          <p:nvPr/>
        </p:nvPicPr>
        <p:blipFill>
          <a:blip r:embed="rId2"/>
          <a:stretch/>
        </p:blipFill>
        <p:spPr>
          <a:xfrm>
            <a:off x="4847760" y="1511640"/>
            <a:ext cx="3372840" cy="270900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000080" y="5354280"/>
            <a:ext cx="71434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203a4e"/>
                </a:solidFill>
                <a:uFillTx/>
                <a:latin typeface="Georgia"/>
              </a:rPr>
              <a:t>КОЛЮЧАЯ ПРОВОЛОКА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20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9974.jpg"/>
          <p:cNvPicPr/>
          <p:nvPr/>
        </p:nvPicPr>
        <p:blipFill>
          <a:blip r:embed="rId1"/>
          <a:stretch/>
        </p:blipFill>
        <p:spPr>
          <a:xfrm>
            <a:off x="1102680" y="836640"/>
            <a:ext cx="6714360" cy="388800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857760" y="5229360"/>
            <a:ext cx="1152000" cy="1095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a50021"/>
                </a:solidFill>
                <a:latin typeface="Georgia"/>
              </a:rPr>
              <a:t>2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4253760" y="2492280"/>
            <a:ext cx="502920" cy="76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a50021"/>
                </a:solidFill>
                <a:latin typeface="Georgia"/>
              </a:rPr>
              <a:t>+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23" name="Line 3"/>
          <p:cNvSpPr/>
          <p:nvPr/>
        </p:nvSpPr>
        <p:spPr>
          <a:xfrm>
            <a:off x="179280" y="5171760"/>
            <a:ext cx="8785080" cy="0"/>
          </a:xfrm>
          <a:prstGeom prst="line">
            <a:avLst/>
          </a:prstGeom>
          <a:ln w="57150">
            <a:solidFill>
              <a:srgbClr val="a500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4"/>
          <p:cNvSpPr/>
          <p:nvPr/>
        </p:nvSpPr>
        <p:spPr>
          <a:xfrm>
            <a:off x="179280" y="75960"/>
            <a:ext cx="8964360" cy="943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44675"/>
                </a:solidFill>
                <a:latin typeface="Georgia"/>
              </a:rPr>
              <a:t>4)Среднее арифметическое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44675"/>
                </a:solidFill>
                <a:latin typeface="Georgia"/>
              </a:rPr>
              <a:t>велосипеда и мотоцикла…</a:t>
            </a:r>
            <a:r>
              <a:rPr b="0" lang="ru-RU" sz="2800" spc="-1" strike="noStrike">
                <a:solidFill>
                  <a:srgbClr val="344675"/>
                </a:solidFill>
                <a:latin typeface="Georgia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25" name="Рисунок 9" descr="Обои Honda CBR250R фото и картинки"/>
          <p:cNvPicPr/>
          <p:nvPr/>
        </p:nvPicPr>
        <p:blipFill>
          <a:blip r:embed="rId1"/>
          <a:stretch/>
        </p:blipFill>
        <p:spPr>
          <a:xfrm>
            <a:off x="4880880" y="1196640"/>
            <a:ext cx="3291120" cy="316044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  <a:miter/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  <p:pic>
        <p:nvPicPr>
          <p:cNvPr id="326" name="Picture 2" descr="C:\Documents and Settings\Admin\Рабочий стол\велос.jpg"/>
          <p:cNvPicPr/>
          <p:nvPr/>
        </p:nvPicPr>
        <p:blipFill>
          <a:blip r:embed="rId2"/>
          <a:stretch/>
        </p:blipFill>
        <p:spPr>
          <a:xfrm>
            <a:off x="896400" y="1571760"/>
            <a:ext cx="3328920" cy="221724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2714760" y="5283000"/>
            <a:ext cx="37857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7030a0"/>
                </a:solidFill>
                <a:uFillTx/>
                <a:latin typeface="Georgia"/>
              </a:rPr>
              <a:t>МОПЕД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289080" y="-5760"/>
            <a:ext cx="8640360" cy="1065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Georgia"/>
              </a:rPr>
              <a:t>Мопед</a:t>
            </a:r>
            <a:r>
              <a:rPr b="1" lang="ru-RU" sz="3200" spc="-1" strike="noStrike">
                <a:solidFill>
                  <a:srgbClr val="344675"/>
                </a:solidFill>
                <a:latin typeface="Georgia"/>
              </a:rPr>
              <a:t> – велосипед с двигателем внутреннего сгорания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29" name="Picture 2" descr="C:\Documents and Settings\Admin\Рабочий стол\моп.jpg"/>
          <p:cNvPicPr/>
          <p:nvPr/>
        </p:nvPicPr>
        <p:blipFill>
          <a:blip r:embed="rId1"/>
          <a:stretch/>
        </p:blipFill>
        <p:spPr>
          <a:xfrm>
            <a:off x="2529000" y="1313640"/>
            <a:ext cx="4071600" cy="385164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282920" y="2492280"/>
            <a:ext cx="502920" cy="76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a50021"/>
                </a:solidFill>
                <a:latin typeface="Georgia"/>
              </a:rPr>
              <a:t>+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31" name="Line 2"/>
          <p:cNvSpPr/>
          <p:nvPr/>
        </p:nvSpPr>
        <p:spPr>
          <a:xfrm>
            <a:off x="358560" y="5373360"/>
            <a:ext cx="8785440" cy="0"/>
          </a:xfrm>
          <a:prstGeom prst="line">
            <a:avLst/>
          </a:prstGeom>
          <a:ln w="57150">
            <a:solidFill>
              <a:srgbClr val="a500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3"/>
          <p:cNvSpPr/>
          <p:nvPr/>
        </p:nvSpPr>
        <p:spPr>
          <a:xfrm>
            <a:off x="3929040" y="5445000"/>
            <a:ext cx="1152000" cy="1095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a50021"/>
                </a:solidFill>
                <a:latin typeface="Georgia"/>
              </a:rPr>
              <a:t>2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0" y="4680"/>
            <a:ext cx="9143640" cy="943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44675"/>
                </a:solidFill>
                <a:latin typeface="Georgia"/>
              </a:rPr>
              <a:t>5) Среднее арифметическое холодильника и вентилятора…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334" name="Picture 2" descr=""/>
          <p:cNvPicPr/>
          <p:nvPr/>
        </p:nvPicPr>
        <p:blipFill>
          <a:blip r:embed="rId1"/>
          <a:stretch/>
        </p:blipFill>
        <p:spPr>
          <a:xfrm>
            <a:off x="4932000" y="1504080"/>
            <a:ext cx="2985480" cy="3500280"/>
          </a:xfrm>
          <a:prstGeom prst="rect">
            <a:avLst/>
          </a:prstGeom>
          <a:ln w="9525">
            <a:solidFill>
              <a:schemeClr val="accent1"/>
            </a:solidFill>
            <a:miter/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  <p:pic>
        <p:nvPicPr>
          <p:cNvPr id="335" name="Picture 3" descr=""/>
          <p:cNvPicPr/>
          <p:nvPr/>
        </p:nvPicPr>
        <p:blipFill>
          <a:blip r:embed="rId2"/>
          <a:stretch/>
        </p:blipFill>
        <p:spPr>
          <a:xfrm>
            <a:off x="1334880" y="1143000"/>
            <a:ext cx="2236320" cy="4000320"/>
          </a:xfrm>
          <a:prstGeom prst="rect">
            <a:avLst/>
          </a:prstGeom>
          <a:ln w="9525">
            <a:solidFill>
              <a:schemeClr val="accent1"/>
            </a:solidFill>
            <a:miter/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75.jpg"/>
          <p:cNvPicPr/>
          <p:nvPr/>
        </p:nvPicPr>
        <p:blipFill>
          <a:blip r:embed="rId1"/>
          <a:stretch/>
        </p:blipFill>
        <p:spPr>
          <a:xfrm>
            <a:off x="1259640" y="835560"/>
            <a:ext cx="6286320" cy="4676040"/>
          </a:xfrm>
          <a:prstGeom prst="rect">
            <a:avLst/>
          </a:prstGeom>
          <a:ln w="0">
            <a:solidFill>
              <a:schemeClr val="tx2">
                <a:lumMod val="75000"/>
              </a:schemeClr>
            </a:solidFill>
          </a:ln>
          <a:effectLst>
            <a:glow rad="228600">
              <a:srgbClr val="b1bddc">
                <a:alpha val="40000"/>
              </a:srgbClr>
            </a:glow>
            <a:innerShdw blurRad="114300">
              <a:srgbClr val="000000"/>
            </a:innerShdw>
          </a:effectLst>
        </p:spPr>
      </p:pic>
      <p:sp>
        <p:nvSpPr>
          <p:cNvPr id="337" name="CustomShape 1"/>
          <p:cNvSpPr/>
          <p:nvPr/>
        </p:nvSpPr>
        <p:spPr>
          <a:xfrm>
            <a:off x="1545480" y="5511960"/>
            <a:ext cx="60004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u="sng">
                <a:solidFill>
                  <a:srgbClr val="7030a0"/>
                </a:solidFill>
                <a:uFillTx/>
                <a:latin typeface="Georgia"/>
              </a:rPr>
              <a:t>КОНДИЦИОНЕР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55640" y="47664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10</a:t>
            </a:r>
            <a:br/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837720" y="5310360"/>
            <a:ext cx="3960000" cy="914040"/>
          </a:xfrm>
          <a:prstGeom prst="rect">
            <a:avLst/>
          </a:prstGeom>
          <a:solidFill>
            <a:srgbClr val="ffffff"/>
          </a:solidFill>
          <a:ln w="15875">
            <a:solidFill>
              <a:srgbClr val="0070c0"/>
            </a:solidFill>
            <a:round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4000" spc="-1" strike="noStrike">
                <a:solidFill>
                  <a:srgbClr val="016296"/>
                </a:solidFill>
                <a:latin typeface="Candara"/>
              </a:rPr>
              <a:t>31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1691640" y="2433960"/>
            <a:ext cx="30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16296"/>
                </a:solidFill>
                <a:latin typeface="Times New Roman"/>
              </a:rPr>
              <a:t>Ответ</a:t>
            </a:r>
            <a:r>
              <a:rPr b="0" lang="ru-RU" sz="2800" spc="-1" strike="noStrike">
                <a:solidFill>
                  <a:srgbClr val="016296"/>
                </a:solidFill>
                <a:latin typeface="Candara"/>
              </a:rPr>
              <a:t>: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835200" y="620640"/>
            <a:ext cx="7552800" cy="309600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5"/>
          <p:cNvSpPr/>
          <p:nvPr/>
        </p:nvSpPr>
        <p:spPr>
          <a:xfrm>
            <a:off x="1115640" y="3717000"/>
            <a:ext cx="72723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161616"/>
                </a:solidFill>
                <a:latin typeface="Exo 2"/>
              </a:rPr>
              <a:t>Аналитический центр провел опрос жителей крупных городов России. Были заданы вопросы: «Пользуетесь ли Вы сетью Интернет? Если да, то, как часто?».  Результаты опроса представлены на круговой диаграмме. Сколько процентов опрошенных пользуются Интернетом не реже одного раза в месяц?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909000" y="213912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800" spc="49" strike="noStrike">
                <a:solidFill>
                  <a:srgbClr val="c81300"/>
                </a:solidFill>
                <a:latin typeface="Times New Roman"/>
              </a:rPr>
              <a:t>IV</a:t>
            </a:r>
            <a:r>
              <a:rPr b="1" lang="ru-RU" sz="8800" spc="49" strike="noStrike">
                <a:solidFill>
                  <a:srgbClr val="c81300"/>
                </a:solidFill>
                <a:latin typeface="Times New Roman"/>
              </a:rPr>
              <a:t> тур: Наука</a:t>
            </a:r>
            <a:br/>
            <a:r>
              <a:rPr b="1" lang="ru-RU" sz="8800" spc="49" strike="noStrike">
                <a:solidFill>
                  <a:srgbClr val="c81300"/>
                </a:solidFill>
                <a:latin typeface="Times New Roman"/>
              </a:rPr>
              <a:t>(15 баллов)</a:t>
            </a:r>
            <a:endParaRPr b="0" lang="en-US" sz="8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043640" y="908640"/>
            <a:ext cx="6615360" cy="4813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kk-KZ" sz="2400" spc="-1" strike="noStrike">
                <a:solidFill>
                  <a:srgbClr val="c00000"/>
                </a:solidFill>
                <a:latin typeface="Times New Roman"/>
              </a:rPr>
              <a:t>1) Найти период функции</a:t>
            </a: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: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У= - )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2) Решить уравнение: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У =6 - 5х -1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3) Определите четность функции: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2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 </a:t>
            </a: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- 2х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67640" y="2565000"/>
            <a:ext cx="8229240" cy="139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d4b8"/>
                </a:solidFill>
                <a:latin typeface="Constantia"/>
              </a:rPr>
              <a:t>Молодцы,</a:t>
            </a:r>
            <a:br/>
            <a:r>
              <a:rPr b="1" lang="ru-RU" sz="6000" spc="-1" strike="noStrike">
                <a:solidFill>
                  <a:srgbClr val="ffd4b8"/>
                </a:solidFill>
                <a:latin typeface="Constantia"/>
              </a:rPr>
              <a:t>так держать!</a:t>
            </a:r>
            <a:endParaRPr b="0" lang="en-US" sz="60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41" name="Рисунок 1" descr=""/>
          <p:cNvPicPr/>
          <p:nvPr/>
        </p:nvPicPr>
        <p:blipFill>
          <a:blip r:embed="rId1"/>
          <a:stretch/>
        </p:blipFill>
        <p:spPr>
          <a:xfrm>
            <a:off x="-108360" y="986400"/>
            <a:ext cx="1824480" cy="1806120"/>
          </a:xfrm>
          <a:prstGeom prst="rect">
            <a:avLst/>
          </a:prstGeom>
          <a:ln w="0">
            <a:noFill/>
          </a:ln>
        </p:spPr>
      </p:pic>
      <p:pic>
        <p:nvPicPr>
          <p:cNvPr id="342" name="Рисунок 4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/>
        </p:blipFill>
        <p:spPr>
          <a:xfrm flipH="1">
            <a:off x="7319520" y="1628640"/>
            <a:ext cx="1824480" cy="1806120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5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/>
        </p:blipFill>
        <p:spPr>
          <a:xfrm flipH="1">
            <a:off x="7092720" y="4869000"/>
            <a:ext cx="1824480" cy="1806120"/>
          </a:xfrm>
          <a:prstGeom prst="rect">
            <a:avLst/>
          </a:prstGeom>
          <a:ln w="0">
            <a:noFill/>
          </a:ln>
        </p:spPr>
      </p:pic>
      <p:pic>
        <p:nvPicPr>
          <p:cNvPr id="344" name="Рисунок 6" descr=""/>
          <p:cNvPicPr/>
          <p:nvPr/>
        </p:nvPicPr>
        <p:blipFill>
          <a:blip r:embed="rId5"/>
          <a:stretch/>
        </p:blipFill>
        <p:spPr>
          <a:xfrm>
            <a:off x="58680" y="4221000"/>
            <a:ext cx="1824480" cy="180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67600" y="62064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20.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1 киловатт-час электроэнергии стоит 16 тенге. За месяц семья израсходовала 125 киловатт-час. Сколько </a:t>
            </a:r>
            <a:r>
              <a:rPr b="1" lang="kk-KZ" sz="2800" spc="-1" strike="noStrike">
                <a:solidFill>
                  <a:srgbClr val="000000"/>
                </a:solidFill>
                <a:latin typeface="Times New Roman"/>
              </a:rPr>
              <a:t>тенге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семья должна заплатить за электроэнергию?</a:t>
            </a:r>
            <a:br/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1619640" y="2864160"/>
            <a:ext cx="33840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Franklin Gothic Book"/>
              </a:rPr>
              <a:t>Ответ</a:t>
            </a:r>
            <a:r>
              <a:rPr b="0" lang="ru-RU" sz="2400" spc="-1" strike="noStrike">
                <a:solidFill>
                  <a:srgbClr val="8f5201"/>
                </a:solidFill>
                <a:latin typeface="Franklin Gothic Book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1043640" y="381312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8f5201"/>
                </a:solidFill>
                <a:latin typeface="Franklin Gothic Book"/>
              </a:rPr>
              <a:t>2000 тенге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180" name="Picture 2" descr="Картинки по запросу лампочка картинки"/>
          <p:cNvPicPr/>
          <p:nvPr/>
        </p:nvPicPr>
        <p:blipFill>
          <a:blip r:embed="rId1"/>
          <a:stretch/>
        </p:blipFill>
        <p:spPr>
          <a:xfrm>
            <a:off x="5940000" y="2085840"/>
            <a:ext cx="2376000" cy="299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99640" y="469800"/>
            <a:ext cx="6768360" cy="3456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66ff"/>
                </a:solidFill>
                <a:latin typeface="Times New Roman"/>
              </a:rPr>
              <a:t>30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Оплата стационарного телефона . Оператор Казахтелекома. Номер телефона 87132550068: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услуги местной связи 173, 88тенге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аренда и продажа оборота 29 тенге., услуги сети интернет 397,12 тенге. Сколько  тенге необходимо оплатить всего?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2627640" y="3645000"/>
            <a:ext cx="3312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2160000" y="4242960"/>
            <a:ext cx="4247640" cy="1346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8f5201"/>
                </a:solidFill>
                <a:latin typeface="Arial"/>
              </a:rPr>
              <a:t>600тенге.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185" name="Picture 2" descr="Картинки по запросу трубка телефона"/>
          <p:cNvPicPr/>
          <p:nvPr/>
        </p:nvPicPr>
        <p:blipFill>
          <a:blip r:embed="rId1"/>
          <a:stretch/>
        </p:blipFill>
        <p:spPr>
          <a:xfrm>
            <a:off x="251640" y="4952880"/>
            <a:ext cx="1766160" cy="17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830520" y="648720"/>
            <a:ext cx="6624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66ff"/>
                </a:solidFill>
                <a:latin typeface="Times New Roman"/>
              </a:rPr>
              <a:t>40.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1 киловатт-час электроэнергии стоит 18 тенге. 1 ноября счетчик показывал 12625 киловатт-часов, а 1 декабря – 12802 киловатт-часа. Сколько тенге нужно заплатить хозяину квартиры за электроэнергию за ноябрь?</a:t>
            </a:r>
            <a:br/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979640" y="3563640"/>
            <a:ext cx="2952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013040" y="4074840"/>
            <a:ext cx="4062600" cy="100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8f5201"/>
                </a:solidFill>
                <a:latin typeface="Franklin Gothic Book"/>
              </a:rPr>
              <a:t>3186 тенге</a:t>
            </a:r>
            <a:endParaRPr b="0" lang="ru-RU" sz="6000" spc="-1" strike="noStrike">
              <a:latin typeface="Arial"/>
            </a:endParaRPr>
          </a:p>
        </p:txBody>
      </p:sp>
      <p:pic>
        <p:nvPicPr>
          <p:cNvPr id="190" name="Picture 2" descr="Картинки по запросу рисунки электричество"/>
          <p:cNvPicPr/>
          <p:nvPr/>
        </p:nvPicPr>
        <p:blipFill>
          <a:blip r:embed="rId1"/>
          <a:stretch/>
        </p:blipFill>
        <p:spPr>
          <a:xfrm>
            <a:off x="5602680" y="3285000"/>
            <a:ext cx="2791080" cy="209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403640" y="620640"/>
            <a:ext cx="791640" cy="86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50</a:t>
            </a:r>
            <a:r>
              <a:rPr b="1" lang="ru-RU" sz="2400" spc="-1" strike="noStrike">
                <a:solidFill>
                  <a:srgbClr val="000000"/>
                </a:solidFill>
                <a:latin typeface="Franklin Gothic Book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193" name="Table 3"/>
          <p:cNvGraphicFramePr/>
          <p:nvPr/>
        </p:nvGraphicFramePr>
        <p:xfrm>
          <a:off x="1187640" y="1302840"/>
          <a:ext cx="7128360" cy="3537360"/>
        </p:xfrm>
        <a:graphic>
          <a:graphicData uri="http://schemas.openxmlformats.org/drawingml/2006/table">
            <a:tbl>
              <a:tblPr/>
              <a:tblGrid>
                <a:gridCol w="1800000"/>
                <a:gridCol w="1728000"/>
                <a:gridCol w="2088000"/>
                <a:gridCol w="1512360"/>
              </a:tblGrid>
              <a:tr h="3017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Последние учтенные показания счетчика природного  газа ( куб. метр)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Текущие показания счетчика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(куб. метр)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Цена за 1 куб. метр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тг.)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оплате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тенге.)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651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4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989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4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1014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4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5, 2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44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?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194" name="CustomShape 4"/>
          <p:cNvSpPr/>
          <p:nvPr/>
        </p:nvSpPr>
        <p:spPr>
          <a:xfrm>
            <a:off x="2123640" y="5082480"/>
            <a:ext cx="4247640" cy="8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8f5201"/>
                </a:solidFill>
                <a:latin typeface="Franklin Gothic Book"/>
              </a:rPr>
              <a:t>130 тенге.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783720" y="606600"/>
            <a:ext cx="5688360" cy="360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</a:rPr>
              <a:t>10.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Для ремонта квартиры купили 50 рулонов обоев. Сколько пачек обойного клея нужно купить, если одна пачка клея рассчитана на 8 рулонов?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588360" y="5589360"/>
            <a:ext cx="1800000" cy="64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b8b4"/>
              </a:gs>
              <a:gs pos="100000">
                <a:srgbClr val="857c71"/>
              </a:gs>
            </a:gsLst>
            <a:lin ang="5400000"/>
          </a:gradFill>
          <a:ln>
            <a:solidFill>
              <a:srgbClr val="71685c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Franklin Gothic Book"/>
              </a:rPr>
              <a:t>Назад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467640" y="3671640"/>
            <a:ext cx="48240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8f5201"/>
                </a:solidFill>
                <a:latin typeface="Franklin Gothic Book"/>
              </a:rPr>
              <a:t>Ответ</a:t>
            </a:r>
            <a:r>
              <a:rPr b="0" lang="ru-RU" sz="2400" spc="-1" strike="noStrike">
                <a:solidFill>
                  <a:srgbClr val="8f5201"/>
                </a:solidFill>
                <a:latin typeface="Franklin Gothic Book"/>
              </a:rPr>
              <a:t>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801720" y="4237920"/>
            <a:ext cx="3831120" cy="115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w="127000" h="63500"/>
            </a:sp3d>
          </a:bodyPr>
          <a:p>
            <a:pPr algn="ctr">
              <a:lnSpc>
                <a:spcPct val="100000"/>
              </a:lnSpc>
            </a:pPr>
            <a:r>
              <a:rPr b="0" lang="ru-RU" sz="8000" spc="-1" strike="noStrike">
                <a:solidFill>
                  <a:srgbClr val="8f5201"/>
                </a:solidFill>
                <a:latin typeface="Franklin Gothic Book"/>
              </a:rPr>
              <a:t>7</a:t>
            </a:r>
            <a:endParaRPr b="0" lang="ru-RU" sz="8000" spc="-1" strike="noStrike">
              <a:latin typeface="Arial"/>
            </a:endParaRPr>
          </a:p>
        </p:txBody>
      </p:sp>
      <p:pic>
        <p:nvPicPr>
          <p:cNvPr id="199" name="Picture 2" descr="Картинки по запросу ремонт квартир  рисунки"/>
          <p:cNvPicPr/>
          <p:nvPr/>
        </p:nvPicPr>
        <p:blipFill>
          <a:blip r:embed="rId1"/>
          <a:stretch/>
        </p:blipFill>
        <p:spPr>
          <a:xfrm>
            <a:off x="5958000" y="740160"/>
            <a:ext cx="2430000" cy="333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6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ffffff"/>
      </a:hlink>
      <a:folHlink>
        <a:srgbClr val="d83e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ffffff"/>
      </a:hlink>
      <a:folHlink>
        <a:srgbClr val="d83e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ffffff"/>
      </a:hlink>
      <a:folHlink>
        <a:srgbClr val="d83e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ffffff"/>
      </a:hlink>
      <a:folHlink>
        <a:srgbClr val="d83e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930</TotalTime>
  <Application>LibreOffice/7.0.4.2$Windows_X86_64 LibreOffice_project/dcf040e67528d9187c66b2379df5ea4407429775</Application>
  <AppVersion>15.0000</AppVersion>
  <Words>1167</Words>
  <Paragraphs>200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2015-12-02T12:54:08Z</dcterms:created>
  <dc:creator>Dagar Davletov</dc:creator>
  <dc:description/>
  <dc:language>ru-RU</dc:language>
  <cp:lastModifiedBy/>
  <dcterms:modified xsi:type="dcterms:W3CDTF">2023-10-24T16:21:58Z</dcterms:modified>
  <cp:revision>137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42</vt:i4>
  </property>
</Properties>
</file>